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43" r:id="rId3"/>
    <p:sldId id="344" r:id="rId4"/>
    <p:sldId id="345" r:id="rId5"/>
    <p:sldId id="346" r:id="rId6"/>
    <p:sldId id="348" r:id="rId7"/>
    <p:sldId id="349" r:id="rId8"/>
    <p:sldId id="347" r:id="rId9"/>
    <p:sldId id="350" r:id="rId10"/>
    <p:sldId id="353" r:id="rId11"/>
    <p:sldId id="352" r:id="rId12"/>
    <p:sldId id="351" r:id="rId13"/>
    <p:sldId id="329" r:id="rId14"/>
    <p:sldId id="342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525" autoAdjust="0"/>
  </p:normalViewPr>
  <p:slideViewPr>
    <p:cSldViewPr snapToGrid="0">
      <p:cViewPr varScale="1">
        <p:scale>
          <a:sx n="65" d="100"/>
          <a:sy n="6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74d7d1f8-f9cd-4a49-9ec3-2177a225f6f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74d7d1f8-f9cd-4a49-9ec3-2177a225f6f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29x1yync18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Call </a:t>
            </a:r>
            <a:r>
              <a:rPr lang="hr-HR" sz="6600" dirty="0" err="1" smtClean="0"/>
              <a:t>the</a:t>
            </a:r>
            <a:r>
              <a:rPr lang="hr-HR" sz="6600" dirty="0" smtClean="0"/>
              <a:t> </a:t>
            </a:r>
            <a:r>
              <a:rPr lang="hr-HR" sz="6600" dirty="0" err="1" smtClean="0"/>
              <a:t>number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763729" cy="6839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8413" y="324465"/>
            <a:ext cx="6223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66.</a:t>
            </a:r>
            <a:endParaRPr lang="hr-HR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1677"/>
            <a:ext cx="6353175" cy="57963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175" y="2353054"/>
            <a:ext cx="5583270" cy="21335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20348" y="1398947"/>
            <a:ext cx="5471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Pogledaj ova dva letka i odgovori na pitanja.</a:t>
            </a:r>
            <a:endParaRPr lang="hr-HR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43252" y="4577659"/>
            <a:ext cx="5093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1 </a:t>
            </a:r>
            <a:r>
              <a:rPr lang="hr-HR" sz="2400" i="1" dirty="0" smtClean="0"/>
              <a:t>Koje aktivnosti letci predstavljaju?</a:t>
            </a:r>
          </a:p>
          <a:p>
            <a:r>
              <a:rPr lang="hr-HR" sz="2400" i="1" dirty="0" smtClean="0"/>
              <a:t>2 Sviđaju li ti se prikazane aktivnosti?</a:t>
            </a:r>
          </a:p>
          <a:p>
            <a:r>
              <a:rPr lang="hr-HR" sz="2400" i="1" dirty="0" smtClean="0"/>
              <a:t>3 Znaš li pročitati telefonske brojeve?</a:t>
            </a:r>
            <a:endParaRPr lang="hr-HR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1799" y="5811620"/>
            <a:ext cx="5216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Who </a:t>
            </a:r>
            <a:r>
              <a:rPr lang="hr-HR" sz="2800" dirty="0" err="1" smtClean="0"/>
              <a:t>is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second</a:t>
            </a:r>
            <a:r>
              <a:rPr lang="hr-HR" sz="2800" dirty="0" smtClean="0"/>
              <a:t> </a:t>
            </a:r>
            <a:r>
              <a:rPr lang="hr-HR" sz="2800" dirty="0" err="1" smtClean="0"/>
              <a:t>leaflet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Tko se nalazi na 2. letku?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39344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" grpId="0"/>
      <p:bldP spid="4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52" y="713583"/>
            <a:ext cx="10025677" cy="61444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0439" y="162232"/>
            <a:ext cx="10663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praznine s </a:t>
            </a:r>
            <a:r>
              <a:rPr lang="hr-HR" sz="2800" dirty="0" err="1" smtClean="0"/>
              <a:t>IS</a:t>
            </a:r>
            <a:r>
              <a:rPr lang="hr-HR" sz="2800" dirty="0" smtClean="0"/>
              <a:t>, ARE, DO ili </a:t>
            </a:r>
            <a:r>
              <a:rPr lang="hr-HR" sz="2800" dirty="0" err="1" smtClean="0"/>
              <a:t>DOES</a:t>
            </a:r>
            <a:r>
              <a:rPr lang="hr-HR" sz="2800" dirty="0" smtClean="0"/>
              <a:t>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613058" y="1489587"/>
            <a:ext cx="47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9900"/>
                </a:solidFill>
              </a:rPr>
              <a:t>is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06580" y="1792795"/>
            <a:ext cx="855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FF9900"/>
                </a:solidFill>
              </a:rPr>
              <a:t>d</a:t>
            </a:r>
            <a:r>
              <a:rPr lang="hr-HR" sz="2400" b="1" dirty="0" smtClean="0">
                <a:solidFill>
                  <a:srgbClr val="FF9900"/>
                </a:solidFill>
              </a:rPr>
              <a:t>o</a:t>
            </a:r>
          </a:p>
          <a:p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68813" y="2162127"/>
            <a:ext cx="47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9900"/>
                </a:solidFill>
              </a:rPr>
              <a:t>is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49032" y="2526890"/>
            <a:ext cx="840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9900"/>
                </a:solidFill>
              </a:rPr>
              <a:t>does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69361" y="2816268"/>
            <a:ext cx="70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9900"/>
                </a:solidFill>
              </a:rPr>
              <a:t> do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98309" y="4358459"/>
            <a:ext cx="47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9900"/>
                </a:solidFill>
              </a:rPr>
              <a:t>is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6579" y="4661667"/>
            <a:ext cx="663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9900"/>
                </a:solidFill>
              </a:rPr>
              <a:t>are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2443" y="4964875"/>
            <a:ext cx="47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rgbClr val="FF9900"/>
                </a:solidFill>
              </a:rPr>
              <a:t>is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56686" y="5380618"/>
            <a:ext cx="69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9900"/>
                </a:solidFill>
              </a:rPr>
              <a:t>do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49032" y="5639007"/>
            <a:ext cx="840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err="1" smtClean="0">
                <a:solidFill>
                  <a:srgbClr val="FF9900"/>
                </a:solidFill>
              </a:rPr>
              <a:t>does</a:t>
            </a:r>
            <a:endParaRPr lang="hr-HR" sz="2400" b="1" dirty="0">
              <a:solidFill>
                <a:srgbClr val="FF99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75638" y="223497"/>
            <a:ext cx="4188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Answer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questions</a:t>
            </a:r>
            <a:r>
              <a:rPr lang="hr-HR" sz="2400" dirty="0" smtClean="0"/>
              <a:t>.</a:t>
            </a:r>
          </a:p>
          <a:p>
            <a:r>
              <a:rPr lang="hr-HR" sz="2400" i="1" dirty="0" smtClean="0"/>
              <a:t>Odgovori na pitanja.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92436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371303" cy="68688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81019" y="504121"/>
            <a:ext cx="520618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err="1" smtClean="0"/>
              <a:t>Choose</a:t>
            </a:r>
            <a:r>
              <a:rPr lang="hr-HR" sz="2200" dirty="0" smtClean="0"/>
              <a:t> a </a:t>
            </a:r>
            <a:r>
              <a:rPr lang="hr-HR" sz="2200" dirty="0" err="1" smtClean="0"/>
              <a:t>card</a:t>
            </a:r>
            <a:r>
              <a:rPr lang="hr-HR" sz="2200" dirty="0" smtClean="0"/>
              <a:t> (student A, B, C </a:t>
            </a:r>
            <a:r>
              <a:rPr lang="hr-HR" sz="2200" dirty="0" err="1" smtClean="0"/>
              <a:t>or</a:t>
            </a:r>
            <a:r>
              <a:rPr lang="hr-HR" sz="2200" dirty="0" smtClean="0"/>
              <a:t> D). </a:t>
            </a:r>
            <a:r>
              <a:rPr lang="hr-HR" sz="2200" dirty="0" err="1" smtClean="0"/>
              <a:t>Your</a:t>
            </a:r>
            <a:r>
              <a:rPr lang="hr-HR" sz="2200" dirty="0" smtClean="0"/>
              <a:t> </a:t>
            </a:r>
            <a:r>
              <a:rPr lang="hr-HR" sz="2200" dirty="0" err="1" smtClean="0"/>
              <a:t>friend</a:t>
            </a:r>
            <a:r>
              <a:rPr lang="hr-HR" sz="2200" dirty="0" smtClean="0"/>
              <a:t> </a:t>
            </a:r>
            <a:r>
              <a:rPr lang="hr-HR" sz="2200" dirty="0" err="1" smtClean="0"/>
              <a:t>will</a:t>
            </a:r>
            <a:r>
              <a:rPr lang="hr-HR" sz="2200" dirty="0" smtClean="0"/>
              <a:t> </a:t>
            </a:r>
            <a:r>
              <a:rPr lang="hr-HR" sz="2200" dirty="0" err="1" smtClean="0"/>
              <a:t>choose</a:t>
            </a:r>
            <a:r>
              <a:rPr lang="hr-HR" sz="2200" dirty="0" smtClean="0"/>
              <a:t> a </a:t>
            </a:r>
            <a:r>
              <a:rPr lang="hr-HR" sz="2200" dirty="0" err="1" smtClean="0"/>
              <a:t>different</a:t>
            </a:r>
            <a:r>
              <a:rPr lang="hr-HR" sz="2200" dirty="0" smtClean="0"/>
              <a:t> </a:t>
            </a:r>
            <a:r>
              <a:rPr lang="hr-HR" sz="2200" dirty="0" err="1" smtClean="0"/>
              <a:t>card</a:t>
            </a:r>
            <a:r>
              <a:rPr lang="hr-HR" sz="2200" dirty="0" smtClean="0"/>
              <a:t>. </a:t>
            </a:r>
          </a:p>
          <a:p>
            <a:r>
              <a:rPr lang="hr-HR" sz="2200" i="1" dirty="0" smtClean="0"/>
              <a:t>Odaberi jednu karticu (učenik A, B, C ili D). Tvoj prijatelj/</a:t>
            </a:r>
            <a:r>
              <a:rPr lang="hr-HR" sz="2200" i="1" dirty="0" err="1" smtClean="0"/>
              <a:t>ica</a:t>
            </a:r>
            <a:r>
              <a:rPr lang="hr-HR" sz="2200" i="1" dirty="0" smtClean="0"/>
              <a:t> će odabrati neku drugu karticu.</a:t>
            </a:r>
            <a:endParaRPr lang="hr-HR" sz="2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315495" y="2534898"/>
            <a:ext cx="73004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Odaberi jedan dijalog koji si vježbao tijekom današnjeg sata i napiši ga u bilježnicu.</a:t>
            </a:r>
            <a:endParaRPr lang="hr-HR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6681019" y="2409223"/>
            <a:ext cx="51373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200" dirty="0"/>
              <a:t>Use </a:t>
            </a:r>
            <a:r>
              <a:rPr lang="hr-HR" sz="2200" dirty="0" err="1"/>
              <a:t>the</a:t>
            </a:r>
            <a:r>
              <a:rPr lang="hr-HR" sz="2200" dirty="0"/>
              <a:t> </a:t>
            </a:r>
            <a:r>
              <a:rPr lang="hr-HR" sz="2200" dirty="0" err="1"/>
              <a:t>cues</a:t>
            </a:r>
            <a:r>
              <a:rPr lang="hr-HR" sz="2200" dirty="0"/>
              <a:t> </a:t>
            </a:r>
            <a:r>
              <a:rPr lang="hr-HR" sz="2200" dirty="0" err="1"/>
              <a:t>and</a:t>
            </a:r>
            <a:r>
              <a:rPr lang="hr-HR" sz="2200" dirty="0"/>
              <a:t> </a:t>
            </a:r>
            <a:r>
              <a:rPr lang="hr-HR" sz="2200" dirty="0" err="1"/>
              <a:t>ask</a:t>
            </a:r>
            <a:r>
              <a:rPr lang="hr-HR" sz="2200" dirty="0"/>
              <a:t> </a:t>
            </a:r>
            <a:r>
              <a:rPr lang="hr-HR" sz="2200" dirty="0" err="1"/>
              <a:t>your</a:t>
            </a:r>
            <a:r>
              <a:rPr lang="hr-HR" sz="2200" dirty="0"/>
              <a:t> </a:t>
            </a:r>
            <a:r>
              <a:rPr lang="hr-HR" sz="2200" dirty="0" err="1"/>
              <a:t>friend</a:t>
            </a:r>
            <a:r>
              <a:rPr lang="hr-HR" sz="2200" dirty="0"/>
              <a:t> a </a:t>
            </a:r>
            <a:r>
              <a:rPr lang="hr-HR" sz="2200" dirty="0" err="1"/>
              <a:t>question</a:t>
            </a:r>
            <a:r>
              <a:rPr lang="hr-HR" sz="2200" dirty="0"/>
              <a:t> </a:t>
            </a:r>
            <a:r>
              <a:rPr lang="hr-HR" sz="2200" dirty="0" err="1"/>
              <a:t>about</a:t>
            </a:r>
            <a:r>
              <a:rPr lang="hr-HR" sz="2200" dirty="0"/>
              <a:t> </a:t>
            </a:r>
            <a:r>
              <a:rPr lang="hr-HR" sz="2200" dirty="0" err="1"/>
              <a:t>his</a:t>
            </a:r>
            <a:r>
              <a:rPr lang="hr-HR" sz="2200" dirty="0"/>
              <a:t>/</a:t>
            </a:r>
            <a:r>
              <a:rPr lang="hr-HR" sz="2200" dirty="0" err="1"/>
              <a:t>her</a:t>
            </a:r>
            <a:r>
              <a:rPr lang="hr-HR" sz="2200" dirty="0"/>
              <a:t> </a:t>
            </a:r>
            <a:r>
              <a:rPr lang="hr-HR" sz="2200" dirty="0" err="1"/>
              <a:t>activity</a:t>
            </a:r>
            <a:r>
              <a:rPr lang="hr-HR" sz="2200" dirty="0"/>
              <a:t>. </a:t>
            </a:r>
            <a:r>
              <a:rPr lang="hr-HR" sz="2200" i="1" dirty="0"/>
              <a:t>Koristi smjernice i postavi pitanja svom prijatelju/</a:t>
            </a:r>
            <a:r>
              <a:rPr lang="hr-HR" sz="2200" i="1" dirty="0" err="1"/>
              <a:t>ici</a:t>
            </a:r>
            <a:r>
              <a:rPr lang="hr-HR" sz="2200" i="1" dirty="0"/>
              <a:t> o njegovoj/njezinoj aktivnosti.</a:t>
            </a:r>
            <a:endParaRPr lang="hr-HR" sz="2200" dirty="0"/>
          </a:p>
        </p:txBody>
      </p:sp>
      <p:sp>
        <p:nvSpPr>
          <p:cNvPr id="3" name="Rectangle 2"/>
          <p:cNvSpPr/>
          <p:nvPr/>
        </p:nvSpPr>
        <p:spPr>
          <a:xfrm>
            <a:off x="6681019" y="3975771"/>
            <a:ext cx="54028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200" dirty="0" err="1"/>
              <a:t>After</a:t>
            </a:r>
            <a:r>
              <a:rPr lang="hr-HR" sz="2200" dirty="0"/>
              <a:t> </a:t>
            </a:r>
            <a:r>
              <a:rPr lang="hr-HR" sz="2200" dirty="0" err="1"/>
              <a:t>that</a:t>
            </a:r>
            <a:r>
              <a:rPr lang="hr-HR" sz="2200" dirty="0"/>
              <a:t> </a:t>
            </a:r>
            <a:r>
              <a:rPr lang="hr-HR" sz="2200" dirty="0" err="1"/>
              <a:t>your</a:t>
            </a:r>
            <a:r>
              <a:rPr lang="hr-HR" sz="2200" dirty="0"/>
              <a:t> </a:t>
            </a:r>
            <a:r>
              <a:rPr lang="hr-HR" sz="2200" dirty="0" err="1"/>
              <a:t>friend</a:t>
            </a:r>
            <a:r>
              <a:rPr lang="hr-HR" sz="2200" dirty="0"/>
              <a:t> </a:t>
            </a:r>
            <a:r>
              <a:rPr lang="hr-HR" sz="2200" dirty="0" err="1"/>
              <a:t>asks</a:t>
            </a:r>
            <a:r>
              <a:rPr lang="hr-HR" sz="2200" dirty="0"/>
              <a:t> </a:t>
            </a:r>
            <a:r>
              <a:rPr lang="hr-HR" sz="2200" dirty="0" err="1"/>
              <a:t>you</a:t>
            </a:r>
            <a:r>
              <a:rPr lang="hr-HR" sz="2200" dirty="0"/>
              <a:t> </a:t>
            </a:r>
            <a:r>
              <a:rPr lang="hr-HR" sz="2200" dirty="0" err="1"/>
              <a:t>questions</a:t>
            </a:r>
            <a:r>
              <a:rPr lang="hr-HR" sz="2200" dirty="0"/>
              <a:t> </a:t>
            </a:r>
            <a:r>
              <a:rPr lang="hr-HR" sz="2200" dirty="0" err="1"/>
              <a:t>about</a:t>
            </a:r>
            <a:r>
              <a:rPr lang="hr-HR" sz="2200" dirty="0"/>
              <a:t> </a:t>
            </a:r>
            <a:r>
              <a:rPr lang="hr-HR" sz="2200" dirty="0" err="1"/>
              <a:t>your</a:t>
            </a:r>
            <a:r>
              <a:rPr lang="hr-HR" sz="2200" dirty="0"/>
              <a:t> </a:t>
            </a:r>
            <a:r>
              <a:rPr lang="hr-HR" sz="2200" dirty="0" err="1"/>
              <a:t>activity</a:t>
            </a:r>
            <a:r>
              <a:rPr lang="hr-HR" sz="2200" dirty="0"/>
              <a:t> </a:t>
            </a:r>
            <a:r>
              <a:rPr lang="hr-HR" sz="2200" dirty="0" err="1"/>
              <a:t>and</a:t>
            </a:r>
            <a:r>
              <a:rPr lang="hr-HR" sz="2200" dirty="0"/>
              <a:t> </a:t>
            </a:r>
            <a:r>
              <a:rPr lang="hr-HR" sz="2200" dirty="0" err="1"/>
              <a:t>you</a:t>
            </a:r>
            <a:r>
              <a:rPr lang="hr-HR" sz="2200" dirty="0"/>
              <a:t> </a:t>
            </a:r>
            <a:r>
              <a:rPr lang="hr-HR" sz="2200" dirty="0" err="1"/>
              <a:t>answer</a:t>
            </a:r>
            <a:r>
              <a:rPr lang="hr-HR" sz="2200" dirty="0"/>
              <a:t> </a:t>
            </a:r>
            <a:r>
              <a:rPr lang="hr-HR" sz="2200" dirty="0" err="1"/>
              <a:t>them</a:t>
            </a:r>
            <a:r>
              <a:rPr lang="hr-HR" sz="2200" dirty="0"/>
              <a:t> </a:t>
            </a:r>
            <a:r>
              <a:rPr lang="hr-HR" sz="2200" dirty="0" err="1"/>
              <a:t>by</a:t>
            </a:r>
            <a:r>
              <a:rPr lang="hr-HR" sz="2200" dirty="0"/>
              <a:t> </a:t>
            </a:r>
            <a:r>
              <a:rPr lang="hr-HR" sz="2200" dirty="0" err="1"/>
              <a:t>using</a:t>
            </a:r>
            <a:r>
              <a:rPr lang="hr-HR" sz="2200" dirty="0"/>
              <a:t> </a:t>
            </a:r>
            <a:r>
              <a:rPr lang="hr-HR" sz="2200" dirty="0" err="1"/>
              <a:t>the</a:t>
            </a:r>
            <a:r>
              <a:rPr lang="hr-HR" sz="2200" dirty="0"/>
              <a:t> </a:t>
            </a:r>
            <a:r>
              <a:rPr lang="hr-HR" sz="2200" dirty="0" err="1"/>
              <a:t>information</a:t>
            </a:r>
            <a:r>
              <a:rPr lang="hr-HR" sz="2200" dirty="0"/>
              <a:t> </a:t>
            </a:r>
            <a:r>
              <a:rPr lang="hr-HR" sz="2200" dirty="0" err="1"/>
              <a:t>from</a:t>
            </a:r>
            <a:r>
              <a:rPr lang="hr-HR" sz="2200" dirty="0"/>
              <a:t> </a:t>
            </a:r>
            <a:r>
              <a:rPr lang="hr-HR" sz="2200" dirty="0" err="1"/>
              <a:t>your</a:t>
            </a:r>
            <a:r>
              <a:rPr lang="hr-HR" sz="2200" dirty="0"/>
              <a:t> </a:t>
            </a:r>
            <a:r>
              <a:rPr lang="hr-HR" sz="2200" dirty="0" err="1"/>
              <a:t>card</a:t>
            </a:r>
            <a:r>
              <a:rPr lang="hr-HR" sz="2200" dirty="0"/>
              <a:t>.</a:t>
            </a:r>
          </a:p>
          <a:p>
            <a:r>
              <a:rPr lang="hr-HR" sz="2200" i="1" dirty="0"/>
              <a:t>Nakon toga tvoj prijatelj/</a:t>
            </a:r>
            <a:r>
              <a:rPr lang="hr-HR" sz="2200" i="1" dirty="0" err="1"/>
              <a:t>ica</a:t>
            </a:r>
            <a:r>
              <a:rPr lang="hr-HR" sz="2200" i="1" dirty="0"/>
              <a:t> ti postavlja pitanja u vezi tvoje aktivnosti, a ti odgovaraš na njih koristeći informacije sa svoje kartice.</a:t>
            </a:r>
          </a:p>
        </p:txBody>
      </p:sp>
    </p:spTree>
    <p:extLst>
      <p:ext uri="{BB962C8B-B14F-4D97-AF65-F5344CB8AC3E}">
        <p14:creationId xmlns:p14="http://schemas.microsoft.com/office/powerpoint/2010/main" val="258855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2" grpId="0"/>
      <p:bldP spid="2" grpId="1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 odaberi </a:t>
            </a:r>
            <a:r>
              <a:rPr lang="hr-HR" sz="2400" dirty="0" err="1" smtClean="0"/>
              <a:t>SELF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endParaRPr lang="hr-HR" sz="2400" dirty="0" smtClean="0"/>
          </a:p>
          <a:p>
            <a:pPr algn="ctr"/>
            <a:endParaRPr lang="hr-HR" sz="2400" dirty="0" smtClean="0"/>
          </a:p>
          <a:p>
            <a:pPr algn="ctr"/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74d7d1f8-f9cd-4a49-9ec3-2177a225f6fa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/>
              <a:t> 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dirty="0" smtClean="0"/>
              <a:t>Poredaj riječi u točan redoslijed i postavi točno pitanje.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85114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3377" y="2088821"/>
            <a:ext cx="97489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pPr algn="ctr"/>
            <a:endParaRPr lang="hr-HR" sz="2400" dirty="0" smtClean="0"/>
          </a:p>
          <a:p>
            <a:pPr algn="ctr"/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74d7d1f8-f9cd-4a49-9ec3-2177a225f6fa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</a:p>
          <a:p>
            <a:pPr fontAlgn="t"/>
            <a:endParaRPr lang="hr-HR" sz="2400" dirty="0" smtClean="0"/>
          </a:p>
          <a:p>
            <a:pPr algn="ctr" fontAlgn="t"/>
            <a:r>
              <a:rPr lang="hr-HR" sz="2400" b="1" dirty="0" err="1" smtClean="0"/>
              <a:t>What</a:t>
            </a:r>
            <a:r>
              <a:rPr lang="hr-HR" sz="2400" b="1" dirty="0" smtClean="0"/>
              <a:t> </a:t>
            </a:r>
            <a:r>
              <a:rPr lang="hr-HR" sz="2400" b="1" dirty="0" err="1"/>
              <a:t>is</a:t>
            </a:r>
            <a:r>
              <a:rPr lang="hr-HR" sz="2400" b="1" dirty="0"/>
              <a:t> </a:t>
            </a:r>
            <a:r>
              <a:rPr lang="hr-HR" sz="2400" b="1" dirty="0" err="1"/>
              <a:t>there</a:t>
            </a:r>
            <a:r>
              <a:rPr lang="hr-HR" sz="2400" b="1" dirty="0"/>
              <a:t>… </a:t>
            </a:r>
            <a:r>
              <a:rPr lang="hr-HR" sz="2400" b="1" dirty="0" err="1"/>
              <a:t>of</a:t>
            </a:r>
            <a:r>
              <a:rPr lang="hr-HR" sz="2400" b="1" dirty="0"/>
              <a:t>?</a:t>
            </a:r>
          </a:p>
          <a:p>
            <a:pPr algn="ctr"/>
            <a:r>
              <a:rPr lang="hr-HR" sz="2400" dirty="0"/>
              <a:t/>
            </a:r>
            <a:br>
              <a:rPr lang="hr-HR" sz="2400" dirty="0"/>
            </a:br>
            <a:r>
              <a:rPr lang="hr-HR" sz="2400" dirty="0" smtClean="0"/>
              <a:t>Pročitaj tekst i riješi pripadajući zadatak.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15671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5911" y="103239"/>
            <a:ext cx="1008789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smtClean="0"/>
              <a:t>How </a:t>
            </a:r>
            <a:r>
              <a:rPr lang="hr-HR" sz="2800" dirty="0" err="1" smtClean="0"/>
              <a:t>often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use a </a:t>
            </a:r>
            <a:r>
              <a:rPr lang="hr-HR" sz="2800" dirty="0" err="1" smtClean="0"/>
              <a:t>phone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Koliko često koristiš telefon?</a:t>
            </a:r>
          </a:p>
          <a:p>
            <a:pPr algn="ctr"/>
            <a:endParaRPr lang="hr-HR" sz="1600" i="1" dirty="0" smtClean="0"/>
          </a:p>
          <a:p>
            <a:pPr algn="ctr"/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use a </a:t>
            </a:r>
            <a:r>
              <a:rPr lang="hr-HR" sz="2800" dirty="0" err="1" smtClean="0"/>
              <a:t>mobile</a:t>
            </a:r>
            <a:r>
              <a:rPr lang="hr-HR" sz="2800" dirty="0" smtClean="0"/>
              <a:t> </a:t>
            </a:r>
            <a:r>
              <a:rPr lang="hr-HR" sz="2800" dirty="0" err="1" smtClean="0"/>
              <a:t>phone</a:t>
            </a:r>
            <a:r>
              <a:rPr lang="hr-HR" sz="2800" dirty="0" smtClean="0"/>
              <a:t> </a:t>
            </a:r>
            <a:r>
              <a:rPr lang="hr-HR" sz="2800" dirty="0" err="1" smtClean="0"/>
              <a:t>or</a:t>
            </a:r>
            <a:r>
              <a:rPr lang="hr-HR" sz="2800" dirty="0" smtClean="0"/>
              <a:t> a </a:t>
            </a:r>
            <a:r>
              <a:rPr lang="hr-HR" sz="2800" dirty="0" err="1" smtClean="0"/>
              <a:t>landline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Koristiš li </a:t>
            </a:r>
            <a:r>
              <a:rPr lang="hr-HR" sz="2800" i="1" dirty="0" err="1" smtClean="0"/>
              <a:t>mobitl</a:t>
            </a:r>
            <a:r>
              <a:rPr lang="hr-HR" sz="2800" i="1" dirty="0" smtClean="0"/>
              <a:t> ili fiksni telefon?</a:t>
            </a:r>
          </a:p>
          <a:p>
            <a:pPr algn="ctr"/>
            <a:endParaRPr lang="hr-HR" sz="1600" dirty="0" smtClean="0"/>
          </a:p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use </a:t>
            </a:r>
            <a:r>
              <a:rPr lang="hr-HR" sz="2800" dirty="0" err="1" smtClean="0"/>
              <a:t>it</a:t>
            </a:r>
            <a:r>
              <a:rPr lang="hr-HR" sz="2800" dirty="0" smtClean="0"/>
              <a:t> for?</a:t>
            </a:r>
          </a:p>
          <a:p>
            <a:pPr algn="ctr"/>
            <a:r>
              <a:rPr lang="hr-HR" sz="2800" i="1" dirty="0" smtClean="0"/>
              <a:t>U koje svrhe ga koristiš?</a:t>
            </a:r>
          </a:p>
          <a:p>
            <a:pPr algn="ctr"/>
            <a:endParaRPr lang="hr-HR" sz="1600" i="1" dirty="0" smtClean="0"/>
          </a:p>
          <a:p>
            <a:pPr algn="ctr"/>
            <a:r>
              <a:rPr lang="hr-HR" sz="2800" dirty="0" err="1" smtClean="0"/>
              <a:t>Which</a:t>
            </a:r>
            <a:r>
              <a:rPr lang="hr-HR" sz="2800" dirty="0" smtClean="0"/>
              <a:t> </a:t>
            </a:r>
            <a:r>
              <a:rPr lang="hr-HR" sz="2800" dirty="0" err="1" smtClean="0"/>
              <a:t>apps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use?</a:t>
            </a:r>
          </a:p>
          <a:p>
            <a:pPr algn="ctr"/>
            <a:r>
              <a:rPr lang="hr-HR" sz="2800" i="1" dirty="0" smtClean="0"/>
              <a:t>Koje aplikacije koristiš?</a:t>
            </a:r>
          </a:p>
          <a:p>
            <a:pPr algn="ctr"/>
            <a:endParaRPr lang="hr-HR" sz="1600" i="1" dirty="0" smtClean="0"/>
          </a:p>
          <a:p>
            <a:pPr algn="ctr"/>
            <a:r>
              <a:rPr lang="hr-HR" sz="2800" dirty="0" smtClean="0"/>
              <a:t>How </a:t>
            </a:r>
            <a:r>
              <a:rPr lang="hr-HR" sz="2800" dirty="0" err="1" smtClean="0"/>
              <a:t>often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call</a:t>
            </a:r>
            <a:r>
              <a:rPr lang="hr-HR" sz="2800" dirty="0" smtClean="0"/>
              <a:t> </a:t>
            </a:r>
            <a:r>
              <a:rPr lang="hr-HR" sz="2800" dirty="0" err="1" smtClean="0"/>
              <a:t>someone</a:t>
            </a:r>
            <a:r>
              <a:rPr lang="hr-HR" sz="2800" dirty="0" smtClean="0"/>
              <a:t>?</a:t>
            </a:r>
            <a:r>
              <a:rPr lang="hr-HR" sz="2800" dirty="0"/>
              <a:t> </a:t>
            </a:r>
            <a:r>
              <a:rPr lang="hr-HR" sz="2800" dirty="0" smtClean="0"/>
              <a:t>Who? </a:t>
            </a:r>
            <a:r>
              <a:rPr lang="hr-HR" sz="2800" dirty="0" err="1" smtClean="0"/>
              <a:t>Why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Koliko često zoveš nekoga? Koga? Zašto?</a:t>
            </a:r>
          </a:p>
          <a:p>
            <a:pPr algn="ctr"/>
            <a:endParaRPr lang="hr-HR" sz="1600" i="1" dirty="0" smtClean="0"/>
          </a:p>
          <a:p>
            <a:pPr algn="ctr"/>
            <a:r>
              <a:rPr lang="hr-HR" sz="2800" dirty="0" smtClean="0"/>
              <a:t>How </a:t>
            </a:r>
            <a:r>
              <a:rPr lang="hr-HR" sz="2800" dirty="0" err="1" smtClean="0"/>
              <a:t>often</a:t>
            </a:r>
            <a:r>
              <a:rPr lang="hr-HR" sz="2800" dirty="0" smtClean="0"/>
              <a:t> do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call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? Who? </a:t>
            </a:r>
            <a:r>
              <a:rPr lang="hr-HR" sz="2800" dirty="0" err="1" smtClean="0"/>
              <a:t>Why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/>
              <a:t>Koliko često </a:t>
            </a:r>
            <a:r>
              <a:rPr lang="hr-HR" sz="2800" i="1" dirty="0" smtClean="0"/>
              <a:t>tebe netko zove? Tko? </a:t>
            </a:r>
            <a:r>
              <a:rPr lang="hr-HR" sz="2800" i="1" dirty="0"/>
              <a:t>Zašto?</a:t>
            </a:r>
          </a:p>
          <a:p>
            <a:pPr algn="ctr"/>
            <a:endParaRPr lang="hr-HR" sz="2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182761" y="103239"/>
            <a:ext cx="7374194" cy="6548284"/>
          </a:xfrm>
          <a:prstGeom prst="rect">
            <a:avLst/>
          </a:prstGeom>
          <a:noFill/>
          <a:ln w="5715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968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763729" cy="6839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8413" y="324465"/>
            <a:ext cx="6223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66.</a:t>
            </a:r>
            <a:endParaRPr lang="hr-HR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77" y="1886623"/>
            <a:ext cx="7328494" cy="41295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9481" y="471090"/>
            <a:ext cx="8376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”</a:t>
            </a:r>
            <a:r>
              <a:rPr lang="hr-HR" sz="2800" i="1" dirty="0" err="1" smtClean="0"/>
              <a:t>Remember</a:t>
            </a:r>
            <a:r>
              <a:rPr lang="hr-HR" sz="2800" i="1" dirty="0" smtClean="0"/>
              <a:t>!” </a:t>
            </a:r>
            <a:r>
              <a:rPr lang="hr-HR" sz="2800" dirty="0" err="1" smtClean="0"/>
              <a:t>box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Pogledaj pravokutnik „</a:t>
            </a:r>
            <a:r>
              <a:rPr lang="hr-HR" sz="2800" i="1" dirty="0" err="1" smtClean="0"/>
              <a:t>Remember</a:t>
            </a:r>
            <a:r>
              <a:rPr lang="hr-HR" sz="2800" i="1" dirty="0" smtClean="0"/>
              <a:t>!”.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328494" y="0"/>
            <a:ext cx="45882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How do </a:t>
            </a:r>
            <a:r>
              <a:rPr lang="hr-HR" sz="2800" dirty="0" err="1" smtClean="0"/>
              <a:t>we</a:t>
            </a:r>
            <a:r>
              <a:rPr lang="hr-HR" sz="2800" dirty="0" smtClean="0"/>
              <a:t> </a:t>
            </a:r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numbers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a </a:t>
            </a:r>
            <a:r>
              <a:rPr lang="hr-HR" sz="2800" dirty="0" err="1" smtClean="0"/>
              <a:t>phone</a:t>
            </a:r>
            <a:r>
              <a:rPr lang="hr-HR" sz="2800" dirty="0" smtClean="0"/>
              <a:t> </a:t>
            </a:r>
            <a:r>
              <a:rPr lang="hr-HR" sz="2800" dirty="0" err="1" smtClean="0"/>
              <a:t>number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Kako čitamo pojedine brojke u telefonskom broju?</a:t>
            </a:r>
          </a:p>
          <a:p>
            <a:endParaRPr lang="hr-HR" sz="2800" i="1" dirty="0"/>
          </a:p>
          <a:p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87600" y="2673905"/>
            <a:ext cx="4044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Kad se u tel. broju nalazi  broj 0 nećemo reći  „zero”, već „oh”.</a:t>
            </a:r>
            <a:endParaRPr lang="hr-HR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53523" y="3605361"/>
            <a:ext cx="40446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Ukoliko u tel. broju imamo dvije iste znamenke zaredom, umjesto ponavljanja istog broja dvaput reći ćemo „</a:t>
            </a:r>
            <a:r>
              <a:rPr lang="hr-HR" sz="2400" i="1" dirty="0" err="1" smtClean="0"/>
              <a:t>double</a:t>
            </a:r>
            <a:r>
              <a:rPr lang="hr-HR" sz="2400" i="1" dirty="0" smtClean="0"/>
              <a:t> + brojka” (npr. 22 = </a:t>
            </a:r>
            <a:r>
              <a:rPr lang="hr-HR" sz="2400" i="1" dirty="0" err="1" smtClean="0"/>
              <a:t>double</a:t>
            </a:r>
            <a:r>
              <a:rPr lang="hr-HR" sz="2400" i="1" dirty="0" smtClean="0"/>
              <a:t> </a:t>
            </a:r>
            <a:r>
              <a:rPr lang="hr-HR" sz="2400" i="1" dirty="0" err="1" smtClean="0"/>
              <a:t>two</a:t>
            </a:r>
            <a:r>
              <a:rPr lang="hr-HR" sz="2400" i="1" dirty="0" smtClean="0"/>
              <a:t>; 00 = </a:t>
            </a:r>
            <a:r>
              <a:rPr lang="hr-HR" sz="2400" i="1" dirty="0" err="1" smtClean="0"/>
              <a:t>double</a:t>
            </a:r>
            <a:r>
              <a:rPr lang="hr-HR" sz="2400" i="1" dirty="0" smtClean="0"/>
              <a:t> oh, 55 = </a:t>
            </a:r>
            <a:r>
              <a:rPr lang="hr-HR" sz="2400" i="1" dirty="0" err="1" smtClean="0"/>
              <a:t>double</a:t>
            </a:r>
            <a:r>
              <a:rPr lang="hr-HR" sz="2400" i="1" dirty="0" smtClean="0"/>
              <a:t> </a:t>
            </a:r>
            <a:r>
              <a:rPr lang="hr-HR" sz="2400" i="1" dirty="0" err="1" smtClean="0"/>
              <a:t>five</a:t>
            </a:r>
            <a:r>
              <a:rPr lang="hr-HR" sz="2400" i="1" dirty="0" smtClean="0"/>
              <a:t>…)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190725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394" y="1871863"/>
            <a:ext cx="8347587" cy="3909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1" y="604684"/>
            <a:ext cx="9099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phone</a:t>
            </a:r>
            <a:r>
              <a:rPr lang="hr-HR" sz="2800" dirty="0" smtClean="0"/>
              <a:t> </a:t>
            </a:r>
            <a:r>
              <a:rPr lang="hr-HR" sz="2800" dirty="0" err="1" smtClean="0"/>
              <a:t>numbers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Pročitaj ove telefonske brojeve.</a:t>
            </a:r>
            <a:endParaRPr lang="hr-HR" sz="28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394" y="1942817"/>
            <a:ext cx="4356587" cy="31076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57597" y="2645617"/>
            <a:ext cx="8259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three</a:t>
            </a:r>
            <a:r>
              <a:rPr lang="hr-HR" sz="2600" dirty="0" smtClean="0"/>
              <a:t>, </a:t>
            </a:r>
            <a:r>
              <a:rPr lang="hr-HR" sz="2600" dirty="0" err="1" smtClean="0"/>
              <a:t>double</a:t>
            </a:r>
            <a:r>
              <a:rPr lang="hr-HR" sz="2600" dirty="0" smtClean="0"/>
              <a:t> one, </a:t>
            </a:r>
            <a:r>
              <a:rPr lang="hr-HR" sz="2600" dirty="0" err="1" smtClean="0"/>
              <a:t>double</a:t>
            </a:r>
            <a:r>
              <a:rPr lang="hr-HR" sz="2600" dirty="0" smtClean="0"/>
              <a:t> </a:t>
            </a:r>
            <a:r>
              <a:rPr lang="hr-HR" sz="2600" dirty="0" err="1" smtClean="0"/>
              <a:t>five</a:t>
            </a:r>
            <a:r>
              <a:rPr lang="hr-HR" sz="2600" dirty="0" smtClean="0"/>
              <a:t>, </a:t>
            </a:r>
            <a:r>
              <a:rPr lang="hr-HR" sz="2600" dirty="0" err="1" smtClean="0"/>
              <a:t>five</a:t>
            </a:r>
            <a:r>
              <a:rPr lang="hr-HR" sz="2600" dirty="0" smtClean="0"/>
              <a:t>, </a:t>
            </a:r>
            <a:r>
              <a:rPr lang="hr-HR" sz="2600" dirty="0" err="1" smtClean="0"/>
              <a:t>two</a:t>
            </a:r>
            <a:r>
              <a:rPr lang="hr-HR" sz="2600" dirty="0" smtClean="0"/>
              <a:t>, </a:t>
            </a:r>
            <a:r>
              <a:rPr lang="hr-HR" sz="2600" dirty="0" err="1" smtClean="0"/>
              <a:t>three</a:t>
            </a:r>
            <a:r>
              <a:rPr lang="hr-HR" sz="2600" dirty="0" smtClean="0"/>
              <a:t>, </a:t>
            </a:r>
            <a:r>
              <a:rPr lang="hr-HR" sz="2600" dirty="0" err="1" smtClean="0"/>
              <a:t>six</a:t>
            </a:r>
            <a:r>
              <a:rPr lang="hr-HR" sz="2600" dirty="0" smtClean="0"/>
              <a:t>, </a:t>
            </a:r>
            <a:r>
              <a:rPr lang="hr-HR" sz="2600" dirty="0" err="1" smtClean="0"/>
              <a:t>eight</a:t>
            </a:r>
            <a:r>
              <a:rPr lang="hr-HR" sz="2600" dirty="0" smtClean="0"/>
              <a:t> </a:t>
            </a:r>
            <a:endParaRPr lang="hr-HR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765754" y="3250446"/>
            <a:ext cx="8259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oh, one, </a:t>
            </a:r>
            <a:r>
              <a:rPr lang="hr-HR" sz="2600" dirty="0" err="1" smtClean="0"/>
              <a:t>six</a:t>
            </a:r>
            <a:r>
              <a:rPr lang="hr-HR" sz="2600" dirty="0" smtClean="0"/>
              <a:t>, </a:t>
            </a:r>
            <a:r>
              <a:rPr lang="hr-HR" sz="2600" dirty="0" err="1" smtClean="0"/>
              <a:t>three</a:t>
            </a:r>
            <a:r>
              <a:rPr lang="hr-HR" sz="2600" dirty="0" smtClean="0"/>
              <a:t>, </a:t>
            </a:r>
            <a:r>
              <a:rPr lang="hr-HR" sz="2600" dirty="0" err="1" smtClean="0"/>
              <a:t>two</a:t>
            </a:r>
            <a:r>
              <a:rPr lang="hr-HR" sz="2600" dirty="0" smtClean="0"/>
              <a:t>, </a:t>
            </a:r>
            <a:r>
              <a:rPr lang="hr-HR" sz="2600" dirty="0" err="1" smtClean="0"/>
              <a:t>double</a:t>
            </a:r>
            <a:r>
              <a:rPr lang="hr-HR" sz="2600" dirty="0" smtClean="0"/>
              <a:t> </a:t>
            </a:r>
            <a:r>
              <a:rPr lang="hr-HR" sz="2600" dirty="0" err="1" smtClean="0"/>
              <a:t>four</a:t>
            </a:r>
            <a:r>
              <a:rPr lang="hr-HR" sz="2600" dirty="0" smtClean="0"/>
              <a:t>, one, oh, </a:t>
            </a:r>
            <a:r>
              <a:rPr lang="hr-HR" sz="2600" dirty="0" err="1" smtClean="0"/>
              <a:t>three</a:t>
            </a:r>
            <a:r>
              <a:rPr lang="hr-HR" sz="2600" dirty="0" smtClean="0"/>
              <a:t>, </a:t>
            </a:r>
            <a:r>
              <a:rPr lang="hr-HR" sz="2600" dirty="0" err="1" smtClean="0"/>
              <a:t>two</a:t>
            </a:r>
            <a:endParaRPr lang="hr-HR" sz="26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7597" y="3896870"/>
            <a:ext cx="8259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oh, </a:t>
            </a:r>
            <a:r>
              <a:rPr lang="hr-HR" sz="2600" dirty="0" err="1" smtClean="0"/>
              <a:t>four</a:t>
            </a:r>
            <a:r>
              <a:rPr lang="hr-HR" sz="2600" dirty="0" smtClean="0"/>
              <a:t>, </a:t>
            </a:r>
            <a:r>
              <a:rPr lang="hr-HR" sz="2600" dirty="0" err="1" smtClean="0"/>
              <a:t>nine</a:t>
            </a:r>
            <a:r>
              <a:rPr lang="hr-HR" sz="2600" dirty="0" smtClean="0"/>
              <a:t>, one, </a:t>
            </a:r>
            <a:r>
              <a:rPr lang="hr-HR" sz="2600" dirty="0" err="1" smtClean="0"/>
              <a:t>five</a:t>
            </a:r>
            <a:r>
              <a:rPr lang="hr-HR" sz="2600" dirty="0" smtClean="0"/>
              <a:t>, </a:t>
            </a:r>
            <a:r>
              <a:rPr lang="hr-HR" sz="2600" dirty="0" err="1" smtClean="0"/>
              <a:t>seven</a:t>
            </a:r>
            <a:r>
              <a:rPr lang="hr-HR" sz="2600" dirty="0" smtClean="0"/>
              <a:t>, oh, one, </a:t>
            </a:r>
            <a:r>
              <a:rPr lang="hr-HR" sz="2600" dirty="0" err="1" smtClean="0"/>
              <a:t>five</a:t>
            </a:r>
            <a:r>
              <a:rPr lang="hr-HR" sz="2600" dirty="0" smtClean="0"/>
              <a:t>, </a:t>
            </a:r>
            <a:r>
              <a:rPr lang="hr-HR" sz="2600" dirty="0" err="1" smtClean="0"/>
              <a:t>nine</a:t>
            </a:r>
            <a:endParaRPr lang="hr-HR" sz="2600" dirty="0"/>
          </a:p>
        </p:txBody>
      </p:sp>
      <p:sp>
        <p:nvSpPr>
          <p:cNvPr id="15" name="TextBox 14"/>
          <p:cNvSpPr txBox="1"/>
          <p:nvPr/>
        </p:nvSpPr>
        <p:spPr>
          <a:xfrm>
            <a:off x="3539611" y="4537588"/>
            <a:ext cx="8259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/>
              <a:t>d</a:t>
            </a:r>
            <a:r>
              <a:rPr lang="hr-HR" sz="2600" dirty="0" err="1" smtClean="0"/>
              <a:t>ouble</a:t>
            </a:r>
            <a:r>
              <a:rPr lang="hr-HR" sz="2600" dirty="0" smtClean="0"/>
              <a:t> oh, </a:t>
            </a:r>
            <a:r>
              <a:rPr lang="hr-HR" sz="2600" dirty="0" err="1" smtClean="0"/>
              <a:t>double</a:t>
            </a:r>
            <a:r>
              <a:rPr lang="hr-HR" sz="2600" dirty="0" smtClean="0"/>
              <a:t> </a:t>
            </a:r>
            <a:r>
              <a:rPr lang="hr-HR" sz="2600" dirty="0" err="1" smtClean="0"/>
              <a:t>seven</a:t>
            </a:r>
            <a:r>
              <a:rPr lang="hr-HR" sz="2600" dirty="0" smtClean="0"/>
              <a:t>, </a:t>
            </a:r>
            <a:r>
              <a:rPr lang="hr-HR" sz="2600" dirty="0" err="1" smtClean="0"/>
              <a:t>six</a:t>
            </a:r>
            <a:r>
              <a:rPr lang="hr-HR" sz="2600" dirty="0" smtClean="0"/>
              <a:t>, </a:t>
            </a:r>
            <a:r>
              <a:rPr lang="hr-HR" sz="2600" dirty="0" err="1" smtClean="0"/>
              <a:t>two</a:t>
            </a:r>
            <a:r>
              <a:rPr lang="hr-HR" sz="2600" dirty="0" smtClean="0"/>
              <a:t>, </a:t>
            </a:r>
            <a:r>
              <a:rPr lang="hr-HR" sz="2600" dirty="0" err="1" smtClean="0"/>
              <a:t>three</a:t>
            </a:r>
            <a:r>
              <a:rPr lang="hr-HR" sz="2600" dirty="0" smtClean="0"/>
              <a:t>, </a:t>
            </a:r>
            <a:r>
              <a:rPr lang="hr-HR" sz="2600" dirty="0" err="1" smtClean="0"/>
              <a:t>two</a:t>
            </a:r>
            <a:r>
              <a:rPr lang="hr-HR" sz="2600" dirty="0" smtClean="0"/>
              <a:t>, </a:t>
            </a:r>
            <a:r>
              <a:rPr lang="hr-HR" sz="2600" dirty="0" err="1" smtClean="0"/>
              <a:t>three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342878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58" y="1430440"/>
            <a:ext cx="7709865" cy="4306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458" y="368710"/>
            <a:ext cx="112087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Ask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friends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write</a:t>
            </a:r>
            <a:r>
              <a:rPr lang="hr-HR" sz="2800" dirty="0" smtClean="0"/>
              <a:t> </a:t>
            </a:r>
            <a:r>
              <a:rPr lang="hr-HR" sz="2800" dirty="0" err="1" smtClean="0"/>
              <a:t>their</a:t>
            </a:r>
            <a:r>
              <a:rPr lang="hr-HR" sz="2800" dirty="0" smtClean="0"/>
              <a:t> </a:t>
            </a:r>
            <a:r>
              <a:rPr lang="hr-HR" sz="2800" dirty="0" err="1" smtClean="0"/>
              <a:t>numbers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table. </a:t>
            </a:r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example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Pitaj prijatelje i zapiši njihove telefonske brojeve u tablicu. Pogledaj primjer.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568813" y="1637071"/>
            <a:ext cx="34658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Example</a:t>
            </a:r>
            <a:r>
              <a:rPr lang="hr-HR" sz="2800" dirty="0" smtClean="0"/>
              <a:t>:</a:t>
            </a:r>
          </a:p>
          <a:p>
            <a:endParaRPr lang="hr-HR" sz="2800" dirty="0" smtClean="0"/>
          </a:p>
          <a:p>
            <a:r>
              <a:rPr lang="hr-HR" sz="2800" dirty="0" smtClean="0"/>
              <a:t>A: </a:t>
            </a:r>
            <a:r>
              <a:rPr lang="hr-HR" sz="2800" dirty="0" err="1" smtClean="0"/>
              <a:t>What’s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phone</a:t>
            </a:r>
            <a:r>
              <a:rPr lang="hr-HR" sz="2800" dirty="0" smtClean="0"/>
              <a:t> </a:t>
            </a:r>
            <a:r>
              <a:rPr lang="hr-HR" sz="2800" dirty="0" err="1" smtClean="0"/>
              <a:t>number</a:t>
            </a:r>
            <a:r>
              <a:rPr lang="hr-HR" sz="2800" dirty="0" smtClean="0"/>
              <a:t>?</a:t>
            </a:r>
          </a:p>
          <a:p>
            <a:endParaRPr lang="hr-HR" sz="2800" dirty="0" smtClean="0"/>
          </a:p>
          <a:p>
            <a:r>
              <a:rPr lang="hr-HR" sz="2800" dirty="0" smtClean="0"/>
              <a:t>B: My </a:t>
            </a:r>
            <a:r>
              <a:rPr lang="hr-HR" sz="2800" dirty="0" err="1" smtClean="0"/>
              <a:t>phone</a:t>
            </a:r>
            <a:r>
              <a:rPr lang="hr-HR" sz="2800" dirty="0" smtClean="0"/>
              <a:t> </a:t>
            </a:r>
            <a:r>
              <a:rPr lang="hr-HR" sz="2800" dirty="0" err="1" smtClean="0"/>
              <a:t>number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___________. </a:t>
            </a:r>
          </a:p>
          <a:p>
            <a:r>
              <a:rPr lang="hr-HR" sz="2800" b="1" dirty="0" smtClean="0"/>
              <a:t>               </a:t>
            </a:r>
            <a:r>
              <a:rPr lang="hr-HR" sz="2800" b="1" dirty="0" err="1" smtClean="0"/>
              <a:t>or</a:t>
            </a:r>
            <a:endParaRPr lang="hr-HR" sz="2800" b="1" i="1" dirty="0" smtClean="0"/>
          </a:p>
          <a:p>
            <a:r>
              <a:rPr lang="hr-HR" sz="2800" dirty="0" err="1" smtClean="0"/>
              <a:t>It’s</a:t>
            </a:r>
            <a:r>
              <a:rPr lang="hr-HR" sz="2800" dirty="0" smtClean="0"/>
              <a:t> _____________.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35102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96465" cy="6866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2658" y="398206"/>
            <a:ext cx="6341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46.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3968"/>
            <a:ext cx="11925180" cy="4078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69015" y="379155"/>
            <a:ext cx="6341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Napiši telefonske brojeve riječima.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197510" y="2743200"/>
            <a:ext cx="4763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nine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one</a:t>
            </a:r>
            <a:endParaRPr lang="hr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3266420"/>
            <a:ext cx="5670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four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two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six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four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nine</a:t>
            </a:r>
            <a:endParaRPr lang="hr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09674" y="3789640"/>
            <a:ext cx="7104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ive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four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five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two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one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four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endParaRPr lang="hr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9673" y="4369252"/>
            <a:ext cx="7104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nine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one oh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six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eight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one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two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six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oh</a:t>
            </a:r>
            <a:endParaRPr lang="hr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9672" y="4869336"/>
            <a:ext cx="7517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one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eight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seven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hr-HR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800" dirty="0" err="1" smtClean="0">
                <a:solidFill>
                  <a:schemeClr val="accent2">
                    <a:lumMod val="75000"/>
                  </a:schemeClr>
                </a:solidFill>
              </a:rPr>
              <a:t>four</a:t>
            </a:r>
            <a:endParaRPr lang="hr-HR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9062" y="2913562"/>
            <a:ext cx="8700142" cy="34345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31469" y="137599"/>
            <a:ext cx="61353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recognize</a:t>
            </a:r>
            <a:r>
              <a:rPr lang="hr-HR" sz="2800" dirty="0" smtClean="0"/>
              <a:t> </a:t>
            </a:r>
            <a:r>
              <a:rPr lang="hr-HR" sz="2800" dirty="0" err="1" smtClean="0"/>
              <a:t>any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numbers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Prepoznaješ li neki od ovih brojeva?</a:t>
            </a:r>
            <a:endParaRPr lang="hr-HR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40612" y="1083379"/>
            <a:ext cx="8760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Are </a:t>
            </a:r>
            <a:r>
              <a:rPr lang="hr-HR" sz="2800" dirty="0" err="1" smtClean="0"/>
              <a:t>there</a:t>
            </a:r>
            <a:r>
              <a:rPr lang="hr-HR" sz="2800" dirty="0" smtClean="0"/>
              <a:t> </a:t>
            </a:r>
            <a:r>
              <a:rPr lang="hr-HR" sz="2800" dirty="0" err="1" smtClean="0"/>
              <a:t>any</a:t>
            </a:r>
            <a:r>
              <a:rPr lang="hr-HR" sz="2800" dirty="0" smtClean="0"/>
              <a:t> </a:t>
            </a:r>
            <a:r>
              <a:rPr lang="hr-HR" sz="2800" dirty="0" err="1" smtClean="0"/>
              <a:t>other</a:t>
            </a:r>
            <a:r>
              <a:rPr lang="hr-HR" sz="2800" dirty="0" smtClean="0"/>
              <a:t> </a:t>
            </a:r>
            <a:r>
              <a:rPr lang="hr-HR" sz="2800" dirty="0" err="1" smtClean="0"/>
              <a:t>important</a:t>
            </a:r>
            <a:r>
              <a:rPr lang="hr-HR" sz="2800" dirty="0" smtClean="0"/>
              <a:t> </a:t>
            </a:r>
            <a:r>
              <a:rPr lang="hr-HR" sz="2800" dirty="0" err="1" smtClean="0"/>
              <a:t>numbers</a:t>
            </a:r>
            <a:r>
              <a:rPr lang="hr-HR" sz="2800" dirty="0" smtClean="0"/>
              <a:t> </a:t>
            </a:r>
            <a:r>
              <a:rPr lang="hr-HR" sz="2800" dirty="0" err="1" smtClean="0"/>
              <a:t>that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know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Znaš li još neke važne brojeve?</a:t>
            </a:r>
            <a:endParaRPr lang="hr-HR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619608" y="1935797"/>
            <a:ext cx="5973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Can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say</a:t>
            </a:r>
            <a:r>
              <a:rPr lang="hr-HR" sz="2800" dirty="0" smtClean="0"/>
              <a:t> </a:t>
            </a:r>
            <a:r>
              <a:rPr lang="hr-HR" sz="2800" dirty="0" err="1" smtClean="0"/>
              <a:t>them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English?</a:t>
            </a:r>
          </a:p>
          <a:p>
            <a:r>
              <a:rPr lang="hr-HR" sz="2800" i="1" dirty="0" smtClean="0"/>
              <a:t>Znaš li ih reći na engleskom jeziku?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58728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6" y="1327355"/>
            <a:ext cx="11490463" cy="3908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4181" y="294968"/>
            <a:ext cx="10722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Poslušaj svog učitelja/</a:t>
            </a:r>
            <a:r>
              <a:rPr lang="hr-HR" sz="2800" i="1" dirty="0" err="1" smtClean="0"/>
              <a:t>icu</a:t>
            </a:r>
            <a:r>
              <a:rPr lang="hr-HR" sz="2800" i="1" dirty="0" smtClean="0"/>
              <a:t>. Zaigraj križić-kružić s telefonskim brojevima. </a:t>
            </a:r>
          </a:p>
          <a:p>
            <a:r>
              <a:rPr lang="hr-HR" sz="2800" i="1" dirty="0" smtClean="0"/>
              <a:t>Pogledaj primjer.</a:t>
            </a:r>
            <a:endParaRPr lang="hr-HR" sz="2800" i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581" y="1327355"/>
            <a:ext cx="5771690" cy="541001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211961" y="1499797"/>
            <a:ext cx="4773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Polja ispuni telefonskim brojevima (poslušaj učitelja/</a:t>
            </a:r>
            <a:r>
              <a:rPr lang="hr-HR" sz="2800" i="1" dirty="0" err="1" smtClean="0"/>
              <a:t>icu</a:t>
            </a:r>
            <a:r>
              <a:rPr lang="hr-HR" sz="2800" i="1" dirty="0" smtClean="0"/>
              <a:t> koji će ti reći brojeve ili to učini samostalno). Odaberi polje u koje želiš upisati svoj znak (križić/kružić) i pročitaj telefonski broj. Ukoliko si točno pročitao </a:t>
            </a:r>
            <a:r>
              <a:rPr lang="hr-HR" sz="2800" i="1" dirty="0" err="1" smtClean="0"/>
              <a:t>broj,možeš</a:t>
            </a:r>
            <a:r>
              <a:rPr lang="hr-HR" sz="2800" i="1" dirty="0" smtClean="0"/>
              <a:t> upisati svoj znak.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89791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03" y="912140"/>
            <a:ext cx="10922765" cy="59458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452" y="176981"/>
            <a:ext cx="10707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Prepiši odgovore ispod točnog pitanja.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415845" y="3770944"/>
            <a:ext cx="7846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course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taking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place at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Queen’s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Primary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School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hr-HR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5845" y="4444548"/>
            <a:ext cx="7846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teachers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are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Mr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Newton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Mr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Marconi.</a:t>
            </a:r>
            <a:endParaRPr lang="hr-HR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5845" y="5094899"/>
            <a:ext cx="7846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robotics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course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for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school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children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aged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10 to 14.</a:t>
            </a:r>
            <a:endParaRPr lang="hr-HR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02774" y="5707249"/>
            <a:ext cx="7846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phone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number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00 245 7332.</a:t>
            </a:r>
            <a:endParaRPr lang="hr-HR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15845" y="6387097"/>
            <a:ext cx="7846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chemeClr val="accent2">
                    <a:lumMod val="75000"/>
                  </a:schemeClr>
                </a:solidFill>
              </a:rPr>
              <a:t>It’s</a:t>
            </a:r>
            <a:r>
              <a:rPr lang="hr-HR" sz="2400" i="1" dirty="0" smtClean="0">
                <a:solidFill>
                  <a:schemeClr val="accent2">
                    <a:lumMod val="75000"/>
                  </a:schemeClr>
                </a:solidFill>
              </a:rPr>
              <a:t> free.</a:t>
            </a:r>
            <a:endParaRPr lang="hr-HR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0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0155" y="1474839"/>
            <a:ext cx="9748684" cy="3108543"/>
          </a:xfrm>
          <a:prstGeom prst="rect">
            <a:avLst/>
          </a:prstGeom>
          <a:noFill/>
          <a:ln w="381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err="1" smtClean="0"/>
              <a:t>LET’S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PRACTISE</a:t>
            </a:r>
            <a:r>
              <a:rPr lang="hr-HR" sz="2800" b="1" dirty="0" smtClean="0"/>
              <a:t>!</a:t>
            </a:r>
          </a:p>
          <a:p>
            <a:pPr algn="ctr"/>
            <a:endParaRPr lang="hr-HR" sz="2800" dirty="0"/>
          </a:p>
          <a:p>
            <a:pPr algn="ctr"/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play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game.</a:t>
            </a:r>
          </a:p>
          <a:p>
            <a:pPr algn="ctr"/>
            <a:r>
              <a:rPr lang="hr-HR" sz="2800" i="1" dirty="0" smtClean="0"/>
              <a:t>Otvori poveznicu i odigraj igru.</a:t>
            </a:r>
          </a:p>
          <a:p>
            <a:endParaRPr lang="hr-HR" sz="2800" i="1" dirty="0"/>
          </a:p>
          <a:p>
            <a:pPr algn="ctr"/>
            <a:r>
              <a:rPr lang="hr-HR" sz="2800" dirty="0" err="1">
                <a:hlinkClick r:id="rId3"/>
              </a:rPr>
              <a:t>https</a:t>
            </a:r>
            <a:r>
              <a:rPr lang="hr-HR" sz="2800" dirty="0">
                <a:hlinkClick r:id="rId3"/>
              </a:rPr>
              <a:t>://</a:t>
            </a:r>
            <a:r>
              <a:rPr lang="hr-HR" sz="2800" dirty="0" err="1" smtClean="0">
                <a:hlinkClick r:id="rId3"/>
              </a:rPr>
              <a:t>learningapps.org</a:t>
            </a:r>
            <a:r>
              <a:rPr lang="hr-HR" sz="2800" dirty="0" smtClean="0">
                <a:hlinkClick r:id="rId3"/>
              </a:rPr>
              <a:t>/</a:t>
            </a:r>
            <a:r>
              <a:rPr lang="hr-HR" sz="2800" dirty="0" err="1" smtClean="0">
                <a:hlinkClick r:id="rId3"/>
              </a:rPr>
              <a:t>watch?v</a:t>
            </a:r>
            <a:r>
              <a:rPr lang="hr-HR" sz="2800" dirty="0" smtClean="0">
                <a:hlinkClick r:id="rId3"/>
              </a:rPr>
              <a:t>=</a:t>
            </a:r>
            <a:r>
              <a:rPr lang="hr-HR" sz="2800" dirty="0" err="1" smtClean="0">
                <a:hlinkClick r:id="rId3"/>
              </a:rPr>
              <a:t>p29x1yync18</a:t>
            </a:r>
            <a:r>
              <a:rPr lang="hr-HR" sz="2800" dirty="0" smtClean="0"/>
              <a:t> </a:t>
            </a:r>
            <a:endParaRPr lang="hr-HR" sz="2800" dirty="0"/>
          </a:p>
          <a:p>
            <a:r>
              <a:rPr lang="hr-HR" sz="2800" i="1" dirty="0" smtClean="0"/>
              <a:t> 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1511700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4756</TotalTime>
  <Words>796</Words>
  <Application>Microsoft Office PowerPoint</Application>
  <PresentationFormat>Widescreen</PresentationFormat>
  <Paragraphs>107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289</cp:revision>
  <dcterms:created xsi:type="dcterms:W3CDTF">2020-09-19T11:02:00Z</dcterms:created>
  <dcterms:modified xsi:type="dcterms:W3CDTF">2020-12-13T13:11:58Z</dcterms:modified>
</cp:coreProperties>
</file>